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sldIdLst>
    <p:sldId id="273" r:id="rId2"/>
    <p:sldId id="274" r:id="rId3"/>
    <p:sldId id="280" r:id="rId4"/>
    <p:sldId id="281" r:id="rId5"/>
    <p:sldId id="282" r:id="rId6"/>
    <p:sldId id="275" r:id="rId7"/>
    <p:sldId id="276" r:id="rId8"/>
    <p:sldId id="294" r:id="rId9"/>
    <p:sldId id="298" r:id="rId10"/>
    <p:sldId id="297" r:id="rId11"/>
    <p:sldId id="288" r:id="rId12"/>
    <p:sldId id="306" r:id="rId13"/>
    <p:sldId id="287" r:id="rId14"/>
    <p:sldId id="295" r:id="rId15"/>
    <p:sldId id="301" r:id="rId16"/>
    <p:sldId id="304" r:id="rId17"/>
    <p:sldId id="302" r:id="rId18"/>
    <p:sldId id="285" r:id="rId19"/>
    <p:sldId id="283" r:id="rId20"/>
    <p:sldId id="299" r:id="rId21"/>
    <p:sldId id="303" r:id="rId22"/>
    <p:sldId id="305" r:id="rId23"/>
    <p:sldId id="289" r:id="rId24"/>
    <p:sldId id="300" r:id="rId25"/>
    <p:sldId id="290" r:id="rId26"/>
    <p:sldId id="308" r:id="rId27"/>
    <p:sldId id="307" r:id="rId28"/>
    <p:sldId id="286" r:id="rId29"/>
    <p:sldId id="291" r:id="rId30"/>
    <p:sldId id="293" r:id="rId31"/>
    <p:sldId id="284" r:id="rId32"/>
    <p:sldId id="292" r:id="rId33"/>
    <p:sldId id="268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9F"/>
    <a:srgbClr val="616161"/>
    <a:srgbClr val="0C1E7A"/>
    <a:srgbClr val="222222"/>
    <a:srgbClr val="487AFF"/>
    <a:srgbClr val="555555"/>
    <a:srgbClr val="345CDB"/>
    <a:srgbClr val="0C1E79"/>
    <a:srgbClr val="76A0FF"/>
    <a:srgbClr val="212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5510"/>
  </p:normalViewPr>
  <p:slideViewPr>
    <p:cSldViewPr snapToGrid="0">
      <p:cViewPr varScale="1">
        <p:scale>
          <a:sx n="91" d="100"/>
          <a:sy n="91" d="100"/>
        </p:scale>
        <p:origin x="82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397A3-38EC-B849-AC01-F79A6E1C6D89}" type="datetimeFigureOut">
              <a:rPr kumimoji="1" lang="ko-KR" altLang="en-US" smtClean="0"/>
              <a:t>2023-04-18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77B1A-A7E9-0A42-85E1-2EE59DCB8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156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77B1A-A7E9-0A42-85E1-2EE59DCB8DA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79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775" y="1689840"/>
            <a:ext cx="5855631" cy="1666406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defRPr sz="5200" b="1" i="0" cap="none" spc="-150">
                <a:solidFill>
                  <a:srgbClr val="345CD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6775" y="3501754"/>
            <a:ext cx="5845367" cy="4492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b="0" i="0" cap="none">
                <a:solidFill>
                  <a:srgbClr val="61616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부제목을 입력하세요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09EB80EC-277A-2FAC-E6EA-218BD9149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7121" y="5816391"/>
            <a:ext cx="5625019" cy="2668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61616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2023.</a:t>
            </a:r>
            <a:r>
              <a:rPr kumimoji="1" lang="ko-KR" altLang="en-US" dirty="0"/>
              <a:t> </a:t>
            </a:r>
            <a:r>
              <a:rPr kumimoji="1" lang="en-US" altLang="ko-KR" dirty="0"/>
              <a:t>12.</a:t>
            </a:r>
            <a:r>
              <a:rPr kumimoji="1" lang="ko-KR" altLang="en-US" dirty="0"/>
              <a:t> </a:t>
            </a:r>
            <a:r>
              <a:rPr kumimoji="1" lang="en-US" altLang="ko-KR" dirty="0"/>
              <a:t>31.</a:t>
            </a:r>
            <a:endParaRPr kumimoji="1"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F22AD07-839D-6198-7A70-6098E2B34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7121" y="4980351"/>
            <a:ext cx="5625021" cy="3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22222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 err="1"/>
              <a:t>Taegyon</a:t>
            </a:r>
            <a:r>
              <a:rPr kumimoji="1" lang="en-US" altLang="ko-KR" dirty="0"/>
              <a:t> Jeon</a:t>
            </a:r>
            <a:endParaRPr kumimoji="1" lang="ko-KR" altLang="en-US" dirty="0"/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C5D5C143-5EC9-A342-2A70-18279F737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121" y="5336401"/>
            <a:ext cx="5625021" cy="3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616161"/>
                </a:solidFill>
              </a:defRPr>
            </a:lvl1pPr>
          </a:lstStyle>
          <a:p>
            <a:pPr lvl="0"/>
            <a:r>
              <a:rPr kumimoji="1" lang="en-US" altLang="ko-KR" dirty="0"/>
              <a:t>CEO &amp; Founder, SI Analytics</a:t>
            </a:r>
            <a:endParaRPr kumimoji="1" lang="ko-KR" altLang="en-US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C3833F9-7490-88DA-2062-06A84514C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52407" y="1041107"/>
            <a:ext cx="4583277" cy="50339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291152-488B-A838-0C09-70237C58A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775" y="765153"/>
            <a:ext cx="1619842" cy="4203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C3A64C-A500-AE69-D27E-E70EB81AA6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047" y="4986424"/>
            <a:ext cx="54340" cy="10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1E8C17-FBA2-AF5C-E588-8AE546673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75125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6127E76-5C84-2E56-6859-E8C8DB7CEF0F}"/>
              </a:ext>
            </a:extLst>
          </p:cNvPr>
          <p:cNvSpPr txBox="1">
            <a:spLocks/>
          </p:cNvSpPr>
          <p:nvPr userDrawn="1"/>
        </p:nvSpPr>
        <p:spPr>
          <a:xfrm>
            <a:off x="6132029" y="791559"/>
            <a:ext cx="2432457" cy="48869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i="0" kern="1200" cap="none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sz="4000" b="1" i="0" spc="0" dirty="0">
                <a:solidFill>
                  <a:srgbClr val="487A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kumimoji="1" lang="ko-KR" altLang="en-US" sz="4000" b="1" i="0" spc="0" dirty="0">
              <a:solidFill>
                <a:srgbClr val="487A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11EC31F-BC51-4B78-4668-8FE5F20237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5124" y="1632857"/>
            <a:ext cx="7424693" cy="4688404"/>
          </a:xfrm>
          <a:prstGeom prst="rect">
            <a:avLst/>
          </a:prstGeom>
        </p:spPr>
        <p:txBody>
          <a:bodyPr anchor="t"/>
          <a:lstStyle>
            <a:lvl1pPr marL="379800" indent="-342900">
              <a:buClr>
                <a:srgbClr val="487AFF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30000" indent="-306000">
              <a:buClr>
                <a:srgbClr val="555555"/>
              </a:buClr>
              <a:buFont typeface="Arial" panose="020B0604020202020204" pitchFamily="34" charset="0"/>
              <a:buChar char="•"/>
              <a:defRPr>
                <a:solidFill>
                  <a:srgbClr val="555555"/>
                </a:solidFill>
              </a:defRPr>
            </a:lvl2pPr>
          </a:lstStyle>
          <a:p>
            <a:pPr lvl="0"/>
            <a:r>
              <a:rPr kumimoji="1" lang="en-US" altLang="ko-KR" dirty="0"/>
              <a:t>Content 1</a:t>
            </a:r>
          </a:p>
          <a:p>
            <a:pPr lvl="1"/>
            <a:r>
              <a:rPr kumimoji="1" lang="en-US" altLang="ko-KR" dirty="0"/>
              <a:t>Small topic 1</a:t>
            </a:r>
            <a:endParaRPr kumimoji="1"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AD51235-8128-137A-ADC9-884849D3173A}"/>
              </a:ext>
            </a:extLst>
          </p:cNvPr>
          <p:cNvSpPr txBox="1">
            <a:spLocks/>
          </p:cNvSpPr>
          <p:nvPr userDrawn="1"/>
        </p:nvSpPr>
        <p:spPr>
          <a:xfrm>
            <a:off x="4182248" y="791559"/>
            <a:ext cx="2035671" cy="48869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i="0" kern="1200" cap="none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sz="4000" b="0" i="0" spc="0" dirty="0">
                <a:solidFill>
                  <a:srgbClr val="0C1E7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Table of</a:t>
            </a:r>
            <a:endParaRPr kumimoji="1" lang="ko-KR" altLang="en-US" sz="4000" b="0" i="0" spc="0" dirty="0">
              <a:solidFill>
                <a:srgbClr val="0C1E7A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4C5C7-B0DD-880E-E1B7-C787D323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7406" y="6313861"/>
            <a:ext cx="6445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107C35A-CEC7-C81A-6DD5-27206F422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672" y="1978780"/>
            <a:ext cx="11008656" cy="813875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5000" b="1" i="0" cap="none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5747A-3455-CD77-FA0F-6565EF1E7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8217" y="3941519"/>
            <a:ext cx="6975566" cy="2916481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C045295-8428-6C08-1D34-8F174E564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672" y="1569429"/>
            <a:ext cx="11008655" cy="333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487AFF"/>
                </a:solidFill>
              </a:defRPr>
            </a:lvl1pPr>
          </a:lstStyle>
          <a:p>
            <a:pPr lvl="0"/>
            <a:r>
              <a:rPr kumimoji="1" lang="en-US" altLang="ko-KR" dirty="0"/>
              <a:t>Chapter 01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A22FD5-31AC-BCF8-44DE-40830B719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7406" y="6313861"/>
            <a:ext cx="6445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DCF2F-B77A-D75F-DC28-C6AB41E6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994409"/>
            <a:ext cx="11029616" cy="696441"/>
          </a:xfrm>
          <a:prstGeom prst="rect">
            <a:avLst/>
          </a:prstGeom>
        </p:spPr>
        <p:txBody>
          <a:bodyPr anchor="ctr"/>
          <a:lstStyle>
            <a:lvl1pPr algn="ctr">
              <a:defRPr sz="3600" cap="none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49A6FE-5B14-E548-2764-1479952711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192" y="3793607"/>
            <a:ext cx="11029616" cy="595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한 줄 정도의 설명이 들어갑니다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58FF2-706A-9A98-89CD-921410B812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5898000" y="2800157"/>
            <a:ext cx="396000" cy="37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10D7A6-D9E9-3053-241A-95AD977331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3922" y="6308813"/>
            <a:ext cx="648000" cy="3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63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B981E-F123-E51D-041C-BFD8E343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264"/>
            <a:ext cx="11029616" cy="758662"/>
          </a:xfrm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222222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2551DFE-80FF-786C-7724-CB1284D124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192" y="1458096"/>
            <a:ext cx="11029616" cy="47326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60"/>
              </a:lnSpc>
              <a:buClr>
                <a:srgbClr val="487AFF"/>
              </a:buClr>
              <a:buNone/>
              <a:defRPr/>
            </a:lvl1pPr>
            <a:lvl2pPr marL="609750" indent="-285750">
              <a:lnSpc>
                <a:spcPts val="2260"/>
              </a:lnSpc>
              <a:buClr>
                <a:srgbClr val="487AFF"/>
              </a:buClr>
              <a:buFont typeface="Wingdings" pitchFamily="2" charset="2"/>
              <a:buChar char="§"/>
              <a:defRPr/>
            </a:lvl2pPr>
            <a:lvl3pPr marL="630000" indent="0">
              <a:lnSpc>
                <a:spcPts val="2260"/>
              </a:lnSpc>
              <a:buClr>
                <a:srgbClr val="487AFF"/>
              </a:buClr>
              <a:buSzPct val="90000"/>
              <a:buNone/>
              <a:defRPr/>
            </a:lvl3pPr>
            <a:lvl4pPr marL="1008000" indent="0">
              <a:lnSpc>
                <a:spcPts val="2260"/>
              </a:lnSpc>
              <a:buClr>
                <a:srgbClr val="487AFF"/>
              </a:buClr>
              <a:buNone/>
              <a:defRPr/>
            </a:lvl4pPr>
          </a:lstStyle>
          <a:p>
            <a:pPr marL="306000" marR="0" lvl="0" indent="-306000" algn="l" defTabSz="457200" rtl="0" eaLnBrk="1" fontAlgn="auto" latinLnBrk="1" hangingPunct="1">
              <a:lnSpc>
                <a:spcPts val="24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 번째 수준</a:t>
            </a:r>
            <a:endParaRPr kumimoji="1" lang="en-US" altLang="ko-KR" dirty="0"/>
          </a:p>
          <a:p>
            <a:pPr marL="900000" marR="0" lvl="2" indent="-270000" algn="l" defTabSz="457200" rtl="0" eaLnBrk="1" fontAlgn="auto" latinLnBrk="1" hangingPunct="1">
              <a:lnSpc>
                <a:spcPts val="24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1" lang="ko-KR" altLang="en-US" dirty="0"/>
              <a:t>세 번째 수준</a:t>
            </a:r>
            <a:endParaRPr kumimoji="1" lang="en-US" altLang="ko-KR" dirty="0"/>
          </a:p>
          <a:p>
            <a:pPr marL="1242000" marR="0" lvl="3" indent="-234000" algn="l" defTabSz="457200" rtl="0" eaLnBrk="1" fontAlgn="auto" latinLnBrk="1" hangingPunct="1">
              <a:lnSpc>
                <a:spcPts val="24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1" lang="ko-KR" altLang="en-US" dirty="0"/>
              <a:t>네 번째 수준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96F880-C347-FE20-BBAA-3B47BAE9B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7406" y="6313861"/>
            <a:ext cx="644516" cy="360000"/>
          </a:xfrm>
          <a:prstGeom prst="rect">
            <a:avLst/>
          </a:prstGeom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E37D19FF-709C-AAA0-D500-C78976B5D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1062" y="6308736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E8B1F-8C30-60FA-C215-BDAE39566F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3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A3FC5E-B3B6-EC7E-C2E7-A8ED1DC77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7406" y="6313861"/>
            <a:ext cx="644516" cy="360000"/>
          </a:xfrm>
          <a:prstGeom prst="rect">
            <a:avLst/>
          </a:prstGeom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4DB6CBA3-4EB6-E47D-D2B8-ED6841101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1062" y="6308736"/>
            <a:ext cx="105251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99B2A6A-E875-90C0-9015-22A1DC83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9264"/>
            <a:ext cx="11029616" cy="758662"/>
          </a:xfrm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222222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39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6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O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F508-72F2-6B99-3245-E759BF8FA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775" y="2724897"/>
            <a:ext cx="5855631" cy="1666406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defRPr sz="4000" b="1" i="0" cap="none" spc="-150">
                <a:solidFill>
                  <a:srgbClr val="0C1E7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1B5555B6-428B-64FF-C7B6-6A423AD16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775" y="5388393"/>
            <a:ext cx="5855631" cy="3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616161"/>
                </a:solidFill>
              </a:defRPr>
            </a:lvl1pPr>
          </a:lstStyle>
          <a:p>
            <a:pPr lvl="0"/>
            <a:r>
              <a:rPr lang="en" altLang="ko-KR" dirty="0" err="1">
                <a:effectLst/>
              </a:rPr>
              <a:t>www.si-analytics.ai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4C806-1135-F0B2-70EE-C305B1F3F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775" y="765153"/>
            <a:ext cx="1619842" cy="4203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935B78-6934-D59A-855A-1824F6AAE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52407" y="1041107"/>
            <a:ext cx="4583277" cy="5033987"/>
          </a:xfrm>
          <a:prstGeom prst="rect">
            <a:avLst/>
          </a:prstGeom>
        </p:spPr>
      </p:pic>
      <p:sp>
        <p:nvSpPr>
          <p:cNvPr id="6" name="텍스트 개체 틀 13">
            <a:extLst>
              <a:ext uri="{FF2B5EF4-FFF2-40B4-BE49-F238E27FC236}">
                <a16:creationId xmlns:a16="http://schemas.microsoft.com/office/drawing/2014/main" id="{6275DCDA-304C-F299-127D-957B0D30D6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6775" y="5736263"/>
            <a:ext cx="5855631" cy="356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9F9F9F"/>
                </a:solidFill>
              </a:defRPr>
            </a:lvl1pPr>
          </a:lstStyle>
          <a:p>
            <a:pPr lvl="0"/>
            <a:r>
              <a:rPr lang="en" altLang="ko-KR" dirty="0">
                <a:effectLst/>
              </a:rPr>
              <a:t>70 </a:t>
            </a:r>
            <a:r>
              <a:rPr lang="en" altLang="ko-KR" dirty="0" err="1">
                <a:effectLst/>
              </a:rPr>
              <a:t>Yuseong-daero</a:t>
            </a:r>
            <a:r>
              <a:rPr lang="en" altLang="ko-KR" dirty="0">
                <a:effectLst/>
              </a:rPr>
              <a:t> 1689 </a:t>
            </a:r>
            <a:r>
              <a:rPr lang="en" altLang="ko-KR" dirty="0" err="1">
                <a:effectLst/>
              </a:rPr>
              <a:t>beon-gil</a:t>
            </a:r>
            <a:r>
              <a:rPr lang="en" altLang="ko-KR" dirty="0">
                <a:effectLst/>
              </a:rPr>
              <a:t>, </a:t>
            </a:r>
            <a:r>
              <a:rPr lang="en" altLang="ko-KR" dirty="0" err="1">
                <a:effectLst/>
              </a:rPr>
              <a:t>Yuseong-gu</a:t>
            </a:r>
            <a:r>
              <a:rPr lang="en" altLang="ko-KR" dirty="0">
                <a:effectLst/>
              </a:rPr>
              <a:t>, Daejeon, 34047, Republic of Korea</a:t>
            </a:r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92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61" r:id="rId6"/>
    <p:sldLayoutId id="2147483660" r:id="rId7"/>
    <p:sldLayoutId id="2147483655" r:id="rId8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b="1" i="0" kern="1200" cap="all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6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Globe" TargetMode="External"/><Relationship Id="rId7" Type="http://schemas.openxmlformats.org/officeDocument/2006/relationships/hyperlink" Target="https://aihub.or.kr/" TargetMode="External"/><Relationship Id="rId2" Type="http://schemas.openxmlformats.org/officeDocument/2006/relationships/hyperlink" Target="https://github.com/planetlab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ESA" TargetMode="External"/><Relationship Id="rId5" Type="http://schemas.openxmlformats.org/officeDocument/2006/relationships/hyperlink" Target="https://github.com/nasa" TargetMode="External"/><Relationship Id="rId4" Type="http://schemas.openxmlformats.org/officeDocument/2006/relationships/hyperlink" Target="https://github.com/CopernicusE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.esa.int/main/download/snap-download/" TargetMode="External"/><Relationship Id="rId2" Type="http://schemas.openxmlformats.org/officeDocument/2006/relationships/hyperlink" Target="https://qgis.org/ko/site/forusers/download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55E1C-4663-932B-1F99-480E78074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위성 영상의 이해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B5A15C-FF93-9D18-547A-89F3CDB5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775" y="2729442"/>
            <a:ext cx="5845367" cy="80482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 우주산업체 재직자 정규교육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인공지능 기반 위성활용의 이해 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기초</a:t>
            </a:r>
            <a:r>
              <a:rPr kumimoji="1" lang="en-US" altLang="ko-KR" dirty="0"/>
              <a:t>)”</a:t>
            </a:r>
          </a:p>
          <a:p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8BEDDF-ECBC-E99B-6B55-113D1D7DC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배형근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C730174-B759-06A3-00C7-F6EEA3B8AF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Data Engineer, SI Analytics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94486-0CCA-FD3D-0D20-6D29F609D3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7121" y="5816391"/>
            <a:ext cx="5625019" cy="266866"/>
          </a:xfrm>
        </p:spPr>
        <p:txBody>
          <a:bodyPr/>
          <a:lstStyle/>
          <a:p>
            <a:r>
              <a:rPr kumimoji="1" lang="en-US" altLang="ko-KR" dirty="0"/>
              <a:t>2023. 4. 21.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32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Data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.TIF &amp; .TIFF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나눔스퀘어"/>
              </a:rPr>
              <a:t>고품질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나눔스퀘어"/>
              </a:rPr>
              <a:t>래스터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나눔스퀘어"/>
              </a:rPr>
              <a:t> 유형 그래픽을 저장</a:t>
            </a:r>
            <a:r>
              <a:rPr lang="en-US" altLang="ko-KR" dirty="0">
                <a:latin typeface="나눔스퀘어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나눔스퀘어"/>
              </a:rPr>
              <a:t>압축 또는 무손실 형식으로 저장 </a:t>
            </a:r>
            <a:endParaRPr lang="en-US" altLang="ko-KR" b="0" i="0" dirty="0">
              <a:solidFill>
                <a:schemeClr val="tx1"/>
              </a:solidFill>
              <a:effectLst/>
              <a:latin typeface="나눔스퀘어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.JP2</a:t>
            </a:r>
            <a:r>
              <a:rPr lang="en-US" altLang="ko-KR" dirty="0"/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Compressed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.H5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나눔스퀘어"/>
              </a:rPr>
              <a:t>H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"/>
              </a:rPr>
              <a:t>ierarchical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나눔스퀘어"/>
              </a:rPr>
              <a:t>D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"/>
              </a:rPr>
              <a:t>ata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나눔스퀘어"/>
              </a:rPr>
              <a:t>F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"/>
              </a:rPr>
              <a:t>ormat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</a:rPr>
              <a:t>다양한 종류의 대용량의 데이터들을 한꺼번에 저장가능</a:t>
            </a:r>
            <a:endParaRPr lang="en-US" altLang="ko-KR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.NC</a:t>
            </a:r>
            <a:endParaRPr lang="en-US" altLang="ko-KR" b="1" dirty="0">
              <a:latin typeface="나눔스퀘어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NetCDF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Net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work </a:t>
            </a:r>
            <a:r>
              <a:rPr lang="en-US" altLang="ko-KR" sz="1400" b="1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ommon </a:t>
            </a:r>
            <a:r>
              <a:rPr lang="en-US" altLang="ko-KR" sz="1400" b="1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ata </a:t>
            </a:r>
            <a:r>
              <a:rPr lang="en-US" altLang="ko-KR" sz="1400" b="1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orm)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다차원 배열 형식으로 저장되며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배열의 차원은 이름과 길이를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가짐</a:t>
            </a:r>
            <a:endParaRPr lang="en-US" altLang="ko-KR" sz="1400" i="0" dirty="0">
              <a:solidFill>
                <a:srgbClr val="20212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1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데이터 다운 및 실습 환경 설정</a:t>
            </a:r>
          </a:p>
        </p:txBody>
      </p:sp>
    </p:spTree>
    <p:extLst>
      <p:ext uri="{BB962C8B-B14F-4D97-AF65-F5344CB8AC3E}">
        <p14:creationId xmlns:p14="http://schemas.microsoft.com/office/powerpoint/2010/main" val="84377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1) Set up practice environment!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ko-KR" altLang="en-US" dirty="0"/>
              <a:t>공유 구글드라이브에서 자료 다운로드</a:t>
            </a:r>
            <a:endParaRPr kumimoji="1" lang="en-US" altLang="ko-KR" dirty="0"/>
          </a:p>
          <a:p>
            <a:pPr marL="952650" lvl="1" indent="-342900">
              <a:buAutoNum type="arabicPeriod"/>
            </a:pPr>
            <a:r>
              <a:rPr kumimoji="1" lang="ko-KR" altLang="en-US" dirty="0"/>
              <a:t>실습 폴더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구글 로그인 후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jupyter</a:t>
            </a:r>
            <a:r>
              <a:rPr kumimoji="1" lang="en-US" altLang="ko-KR" dirty="0"/>
              <a:t> notebook </a:t>
            </a:r>
            <a:r>
              <a:rPr kumimoji="1" lang="ko-KR" altLang="en-US" dirty="0"/>
              <a:t>업로드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개인 구글 드라이브에 데이터 업로드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강의자료에 따라 진행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4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메타데이터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30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MetaData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데이터에 대한 데이터 </a:t>
            </a:r>
            <a:r>
              <a:rPr lang="en-US" altLang="ko-KR" dirty="0"/>
              <a:t>: </a:t>
            </a:r>
            <a:r>
              <a:rPr lang="ko-KR" altLang="en-US" dirty="0"/>
              <a:t>어떤 목적을 가지고 만들어진 데이터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21014-8A9C-1372-B393-C89F4261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84" y="2147226"/>
            <a:ext cx="2311631" cy="33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7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MetaData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size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크기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너비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x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높이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crs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좌표 기준 체계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(Coordinate Reference System)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epsg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crs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식별하기 위한 고유 코드 번호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geoTransform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위치와 크기 정보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lon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lat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지점의 경도와 위도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gsd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Ground Sample Distance,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픽셀당 실제 거리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bit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비트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band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다중 밴드 데이터에서 각 밴드의 인덱스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21014-8A9C-1372-B393-C89F4261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336" y="1751811"/>
            <a:ext cx="2311631" cy="33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 err="1"/>
              <a:t>MetaData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71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2) Find out </a:t>
            </a:r>
            <a:r>
              <a:rPr kumimoji="1" lang="en-US" altLang="ko-KR" dirty="0" err="1"/>
              <a:t>MetaData</a:t>
            </a:r>
            <a:r>
              <a:rPr kumimoji="1" lang="en-US" altLang="ko-KR" dirty="0"/>
              <a:t> and Fill in the blank!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/>
              <a:t>BLD00273_PS4_K3A_NIA0276.tif</a:t>
            </a:r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size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crs</a:t>
            </a:r>
            <a:r>
              <a:rPr lang="en-US" altLang="ko-KR" dirty="0"/>
              <a:t>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epsg</a:t>
            </a:r>
            <a:r>
              <a:rPr lang="en-US" altLang="ko-KR" dirty="0"/>
              <a:t>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geoTransform</a:t>
            </a:r>
            <a:r>
              <a:rPr lang="en-US" altLang="ko-KR" dirty="0"/>
              <a:t>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longitude, latitude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gsd</a:t>
            </a:r>
            <a:r>
              <a:rPr lang="en-US" altLang="ko-KR" dirty="0"/>
              <a:t> (</a:t>
            </a:r>
            <a:r>
              <a:rPr lang="en-US" altLang="ko-KR" i="1" dirty="0"/>
              <a:t>hint: Pixel Size</a:t>
            </a:r>
            <a:r>
              <a:rPr lang="en-US" altLang="ko-KR" dirty="0"/>
              <a:t>) =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b</a:t>
            </a:r>
            <a:r>
              <a:rPr lang="en-US" altLang="ko-KR"/>
              <a:t>it </a:t>
            </a:r>
            <a:r>
              <a:rPr lang="en-US" altLang="ko-KR" dirty="0"/>
              <a:t>(</a:t>
            </a:r>
            <a:r>
              <a:rPr lang="en-US" altLang="ko-KR" i="1" dirty="0"/>
              <a:t>hint: Type</a:t>
            </a:r>
            <a:r>
              <a:rPr lang="en-US" altLang="ko-KR" dirty="0"/>
              <a:t>) =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band (</a:t>
            </a:r>
            <a:r>
              <a:rPr lang="en-US" altLang="ko-KR" i="1" dirty="0"/>
              <a:t>How many? What kind?</a:t>
            </a:r>
            <a:r>
              <a:rPr lang="en-US" altLang="ko-KR" dirty="0"/>
              <a:t>) =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21014-8A9C-1372-B393-C89F4261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0" y="1458096"/>
            <a:ext cx="2311631" cy="33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2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F9DC6-AE4B-0C3B-1370-F226378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수집 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E5AD1-935C-33AC-BB56-351A4F82B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Chapter 02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27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유료 수집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457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123402-FCD6-F656-1550-27572FEAFA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75124" y="1632857"/>
            <a:ext cx="7424693" cy="4008526"/>
          </a:xfrm>
        </p:spPr>
        <p:txBody>
          <a:bodyPr/>
          <a:lstStyle/>
          <a:p>
            <a:r>
              <a:rPr kumimoji="1" lang="ko-KR" altLang="en-US" dirty="0"/>
              <a:t>위성영상 데이터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종류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메타데이터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위성영상 수집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무료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위성영상 전시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Tool</a:t>
            </a:r>
          </a:p>
          <a:p>
            <a:pPr marL="3240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2635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유료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192" y="1458097"/>
            <a:ext cx="4729314" cy="2093990"/>
          </a:xfrm>
        </p:spPr>
        <p:txBody>
          <a:bodyPr/>
          <a:lstStyle/>
          <a:p>
            <a:r>
              <a:rPr kumimoji="1" lang="en-US" altLang="ko-KR" b="1" dirty="0"/>
              <a:t>Maxar</a:t>
            </a:r>
          </a:p>
          <a:p>
            <a:r>
              <a:rPr kumimoji="1" lang="en-US" altLang="ko-KR" dirty="0"/>
              <a:t>https://discover.maxar.com/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7A8982-02FE-0DF0-D99A-52943C62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54" y="1338922"/>
            <a:ext cx="4729314" cy="2370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814E3-03B9-6DC0-4AD9-37BBCDFD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54" y="3969440"/>
            <a:ext cx="4729314" cy="2354794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780137-AEE3-C064-5674-269BB63E2049}"/>
              </a:ext>
            </a:extLst>
          </p:cNvPr>
          <p:cNvSpPr txBox="1">
            <a:spLocks/>
          </p:cNvSpPr>
          <p:nvPr/>
        </p:nvSpPr>
        <p:spPr>
          <a:xfrm>
            <a:off x="581191" y="3953942"/>
            <a:ext cx="4858714" cy="209399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09750" indent="-28575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63000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0000"/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00800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1" dirty="0"/>
              <a:t>SIIS</a:t>
            </a:r>
          </a:p>
          <a:p>
            <a:r>
              <a:rPr kumimoji="1" lang="en-US" altLang="ko-KR" dirty="0"/>
              <a:t>https://spaceeye.si-imaging.com/main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94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웹에서 영상 검색하기</a:t>
            </a:r>
          </a:p>
        </p:txBody>
      </p:sp>
    </p:spTree>
    <p:extLst>
      <p:ext uri="{BB962C8B-B14F-4D97-AF65-F5344CB8AC3E}">
        <p14:creationId xmlns:p14="http://schemas.microsoft.com/office/powerpoint/2010/main" val="76576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3) Upload the SHP/KML file to the web!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Maxar </a:t>
            </a:r>
            <a:r>
              <a:rPr kumimoji="1" lang="ko-KR" altLang="en-US" dirty="0"/>
              <a:t>웹사이트에서 </a:t>
            </a:r>
            <a:r>
              <a:rPr kumimoji="1" lang="en-US" altLang="ko-KR" dirty="0"/>
              <a:t>AOI</a:t>
            </a:r>
            <a:r>
              <a:rPr kumimoji="1" lang="ko-KR" altLang="en-US" dirty="0"/>
              <a:t>로 영상 찾기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SIIS </a:t>
            </a:r>
            <a:r>
              <a:rPr kumimoji="1" lang="ko-KR" altLang="en-US" dirty="0"/>
              <a:t>웹사이트에서 </a:t>
            </a:r>
            <a:r>
              <a:rPr kumimoji="1" lang="en-US" altLang="ko-KR" dirty="0"/>
              <a:t>AOI</a:t>
            </a:r>
            <a:r>
              <a:rPr kumimoji="1" lang="ko-KR" altLang="en-US" dirty="0"/>
              <a:t>로 영상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0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무료 수집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413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무료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공개 데이터셋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Planet: </a:t>
            </a:r>
            <a:r>
              <a:rPr lang="en-US" altLang="ko-KR" b="1" dirty="0">
                <a:hlinkClick r:id="rId2"/>
              </a:rPr>
              <a:t>https://github.com/planetlabs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/>
              <a:t>DigitalGlobe</a:t>
            </a:r>
            <a:r>
              <a:rPr lang="en-US" altLang="ko-KR" dirty="0"/>
              <a:t>: </a:t>
            </a:r>
            <a:r>
              <a:rPr lang="en-US" altLang="ko-KR" b="1" dirty="0">
                <a:hlinkClick r:id="rId3"/>
              </a:rPr>
              <a:t>https://github.com/DigitalGlobe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Copernicus: </a:t>
            </a:r>
            <a:r>
              <a:rPr lang="en-US" altLang="ko-KR" b="1" dirty="0">
                <a:hlinkClick r:id="rId4"/>
              </a:rPr>
              <a:t>https://github.com/CopernicusEU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NASA: </a:t>
            </a:r>
            <a:r>
              <a:rPr lang="en-US" altLang="ko-KR" b="1" dirty="0">
                <a:hlinkClick r:id="rId5"/>
              </a:rPr>
              <a:t>https://github.com/nasa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ESA: </a:t>
            </a:r>
            <a:r>
              <a:rPr lang="en-US" altLang="ko-KR" b="1" dirty="0">
                <a:hlinkClick r:id="rId6"/>
              </a:rPr>
              <a:t>https://github.com/ESA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AIHUB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7"/>
              </a:rPr>
              <a:t>https://aihub.or.kr/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7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4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AI Hub</a:t>
            </a:r>
            <a:r>
              <a:rPr kumimoji="1" lang="ko-KR" altLang="en-US" dirty="0"/>
              <a:t>에서 위성영상 다운로드</a:t>
            </a:r>
          </a:p>
        </p:txBody>
      </p:sp>
    </p:spTree>
    <p:extLst>
      <p:ext uri="{BB962C8B-B14F-4D97-AF65-F5344CB8AC3E}">
        <p14:creationId xmlns:p14="http://schemas.microsoft.com/office/powerpoint/2010/main" val="261998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4) Download open dataset!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192" y="5550074"/>
            <a:ext cx="11029616" cy="6406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sz="1500" dirty="0"/>
              <a:t>URL: https://aihub.or.kr/aihubdata/data/view.do?currMenu=115&amp;topMenu=100&amp;aihubDataSe=realm&amp;dataSetSn=73</a:t>
            </a:r>
            <a:endParaRPr kumimoji="1"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6B820A-46CD-9E01-5BF7-E5397CC8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77" y="1546380"/>
            <a:ext cx="6397845" cy="37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5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심화</a:t>
            </a:r>
            <a:r>
              <a:rPr kumimoji="1" lang="en-US" altLang="ko-KR" dirty="0"/>
              <a:t>) REST API</a:t>
            </a:r>
            <a:r>
              <a:rPr kumimoji="1" lang="ko-KR" altLang="en-US" dirty="0"/>
              <a:t>로 위성영상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6219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F9DC6-AE4B-0C3B-1370-F226378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전시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E5AD1-935C-33AC-BB56-351A4F82B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Chapter 03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94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</a:t>
            </a:r>
            <a:r>
              <a:rPr kumimoji="1" lang="en-US" altLang="ko-KR" dirty="0"/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96219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39849" y="1457510"/>
            <a:ext cx="5514808" cy="4555833"/>
          </a:xfrm>
        </p:spPr>
        <p:txBody>
          <a:bodyPr/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강의 분야</a:t>
            </a:r>
            <a:r>
              <a:rPr kumimoji="1" lang="en-US" altLang="ko-KR" b="1" dirty="0"/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위성영상 </a:t>
            </a:r>
            <a:r>
              <a:rPr kumimoji="1" lang="ko-KR" altLang="en-US" b="1" dirty="0"/>
              <a:t>수집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분석</a:t>
            </a:r>
          </a:p>
          <a:p>
            <a:endParaRPr kumimoji="1" lang="ko-KR" altLang="en-US" dirty="0"/>
          </a:p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주요 연구</a:t>
            </a:r>
            <a:r>
              <a:rPr kumimoji="1" lang="en-US" altLang="ko-KR" b="1" dirty="0"/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초소형위성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탑재 카메라 자동제어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졸업과제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기상위성 데이터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처리 </a:t>
            </a:r>
            <a:r>
              <a:rPr kumimoji="1" lang="en-US" altLang="ko-KR" dirty="0"/>
              <a:t>(with NIMS, NVIDIA)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초소형위성 탐지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분석 체계 개발에 필요한 데이터 수집</a:t>
            </a:r>
            <a:r>
              <a:rPr kumimoji="1" lang="en-US" altLang="ko-KR" dirty="0"/>
              <a:t>/</a:t>
            </a:r>
            <a:r>
              <a:rPr kumimoji="1" lang="ko-KR" altLang="en-US" dirty="0"/>
              <a:t>변환 </a:t>
            </a:r>
            <a:r>
              <a:rPr kumimoji="1" lang="en-US" altLang="ko-KR" dirty="0"/>
              <a:t>(with KARI)</a:t>
            </a:r>
            <a:endParaRPr kumimoji="1" lang="ko-KR" altLang="en-US" dirty="0"/>
          </a:p>
          <a:p>
            <a:endParaRPr kumimoji="1" lang="ko-KR" altLang="en-US" dirty="0"/>
          </a:p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자격 내역</a:t>
            </a:r>
            <a:r>
              <a:rPr kumimoji="1" lang="en-US" altLang="ko-KR" b="1" dirty="0"/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ADsP</a:t>
            </a:r>
            <a:r>
              <a:rPr kumimoji="1" lang="en-US" altLang="ko-KR" dirty="0"/>
              <a:t>, SQLD, </a:t>
            </a:r>
            <a:r>
              <a:rPr kumimoji="1" lang="ko-KR" altLang="en-US" dirty="0" err="1"/>
              <a:t>빅데이터분석기사</a:t>
            </a:r>
            <a:r>
              <a:rPr kumimoji="1" lang="ko-KR" altLang="en-US" dirty="0"/>
              <a:t> 자격증 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그림 8" descr="텍스트, 창문, 사람, 식사이(가) 표시된 사진&#10;&#10;자동 생성된 설명">
            <a:extLst>
              <a:ext uri="{FF2B5EF4-FFF2-40B4-BE49-F238E27FC236}">
                <a16:creationId xmlns:a16="http://schemas.microsoft.com/office/drawing/2014/main" id="{0E725E57-0D8B-17BE-744B-021CFB69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457510"/>
            <a:ext cx="4207784" cy="2949246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AFA1D1-B64A-FA72-A10A-8ED705F5BF37}"/>
              </a:ext>
            </a:extLst>
          </p:cNvPr>
          <p:cNvSpPr txBox="1">
            <a:spLocks/>
          </p:cNvSpPr>
          <p:nvPr/>
        </p:nvSpPr>
        <p:spPr>
          <a:xfrm>
            <a:off x="581192" y="4543843"/>
            <a:ext cx="4517750" cy="54260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09750" indent="-28575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63000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0000"/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008000" indent="0" algn="l" defTabSz="457200" rtl="0" eaLnBrk="1" latinLnBrk="1" hangingPunct="1">
              <a:lnSpc>
                <a:spcPts val="2260"/>
              </a:lnSpc>
              <a:spcBef>
                <a:spcPct val="20000"/>
              </a:spcBef>
              <a:spcAft>
                <a:spcPts val="600"/>
              </a:spcAft>
              <a:buClr>
                <a:srgbClr val="487AFF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/>
              <a:t>배형근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데이터 엔지니어 </a:t>
            </a:r>
            <a:r>
              <a:rPr kumimoji="1" lang="en-US" altLang="ko-KR" b="1" dirty="0"/>
              <a:t>in SI Analytics</a:t>
            </a:r>
          </a:p>
        </p:txBody>
      </p:sp>
    </p:spTree>
    <p:extLst>
      <p:ext uri="{BB962C8B-B14F-4D97-AF65-F5344CB8AC3E}">
        <p14:creationId xmlns:p14="http://schemas.microsoft.com/office/powerpoint/2010/main" val="370693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Tool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ko-KR" b="1" dirty="0"/>
              <a:t>QGIS</a:t>
            </a:r>
          </a:p>
          <a:p>
            <a:r>
              <a:rPr kumimoji="1" lang="ko-KR" altLang="en-US" dirty="0"/>
              <a:t>다운로드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>
                <a:hlinkClick r:id="rId2"/>
              </a:rPr>
              <a:t>https://qgis.org/ko/site/forusers/download.html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b="1" dirty="0"/>
          </a:p>
          <a:p>
            <a:r>
              <a:rPr lang="en-US" altLang="ko-KR" b="1" dirty="0"/>
              <a:t>ESA SNAP</a:t>
            </a:r>
          </a:p>
          <a:p>
            <a:r>
              <a:rPr lang="ko-KR" altLang="en-US" dirty="0"/>
              <a:t>다운로드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3"/>
              </a:rPr>
              <a:t>https://step.esa.int/main/download/snap-download/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642EE414-B93E-1719-F25D-953A3ADF3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113" y="3429000"/>
            <a:ext cx="2143125" cy="2143125"/>
          </a:xfrm>
          <a:prstGeom prst="rect">
            <a:avLst/>
          </a:prstGeom>
        </p:spPr>
      </p:pic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B69C7383-4D48-414C-F9A0-4FAF7B56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344" y="1614394"/>
            <a:ext cx="3830665" cy="114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6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6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PYTHON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EO, SAR </a:t>
            </a:r>
            <a:r>
              <a:rPr kumimoji="1" lang="ko-KR" altLang="en-US" dirty="0"/>
              <a:t>영상 전시</a:t>
            </a:r>
          </a:p>
        </p:txBody>
      </p:sp>
    </p:spTree>
    <p:extLst>
      <p:ext uri="{BB962C8B-B14F-4D97-AF65-F5344CB8AC3E}">
        <p14:creationId xmlns:p14="http://schemas.microsoft.com/office/powerpoint/2010/main" val="80979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7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9A0DC-858D-88A3-AD7B-BD7875D25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QGIS, SNAP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SAR </a:t>
            </a:r>
            <a:r>
              <a:rPr kumimoji="1" lang="ko-KR" altLang="en-US" dirty="0"/>
              <a:t>영상 전시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23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068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0D12E-6190-4E0E-B1D7-47DC67BAC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6AD1A-8671-496C-2A58-689615BB7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" altLang="ko-KR" dirty="0" err="1">
                <a:effectLst/>
              </a:rPr>
              <a:t>www.si-analytics.ai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A14C9-CE33-9ADE-DB14-2D37BF859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ko-KR" dirty="0"/>
              <a:t>70 </a:t>
            </a:r>
            <a:r>
              <a:rPr kumimoji="1" lang="en" altLang="ko-KR" dirty="0" err="1"/>
              <a:t>Yuseong-daero</a:t>
            </a:r>
            <a:r>
              <a:rPr kumimoji="1" lang="en" altLang="ko-KR" dirty="0"/>
              <a:t> 1689 </a:t>
            </a:r>
            <a:r>
              <a:rPr kumimoji="1" lang="en" altLang="ko-KR" dirty="0" err="1"/>
              <a:t>beon-gil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Yuseong-gu</a:t>
            </a:r>
            <a:r>
              <a:rPr kumimoji="1" lang="en" altLang="ko-KR" dirty="0"/>
              <a:t>, Daejeon, 34047, Republic of Korea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21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위성영상 데이터 종류와 메타데이터에 대해 이해한다</a:t>
            </a:r>
            <a:r>
              <a:rPr kumimoji="1"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위성영상 취득 방법을 알고 있고 수집할 수 있다</a:t>
            </a:r>
            <a:r>
              <a:rPr kumimoji="1"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위성영상 데이터 종류 별로 전시 방법을 알고 있다</a:t>
            </a:r>
            <a:r>
              <a:rPr kumimoji="1" lang="en-US" altLang="ko-KR" sz="24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4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192" y="1458096"/>
            <a:ext cx="11029616" cy="5020196"/>
          </a:xfrm>
        </p:spPr>
        <p:txBody>
          <a:bodyPr/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강의 방식</a:t>
            </a:r>
            <a:r>
              <a:rPr kumimoji="1" lang="en-US" altLang="ko-KR" b="1" dirty="0"/>
              <a:t>]</a:t>
            </a:r>
          </a:p>
          <a:p>
            <a:pPr lvl="1"/>
            <a:r>
              <a:rPr kumimoji="1" lang="en-US" altLang="ko-KR" dirty="0"/>
              <a:t>[</a:t>
            </a:r>
            <a:r>
              <a:rPr kumimoji="1" lang="ko-KR" altLang="en-US" dirty="0"/>
              <a:t>이론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PPT + </a:t>
            </a:r>
            <a:r>
              <a:rPr kumimoji="1" lang="ko-KR" altLang="en-US" dirty="0"/>
              <a:t>보충자료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Jupyter</a:t>
            </a:r>
            <a:r>
              <a:rPr kumimoji="1" lang="en-US" altLang="ko-KR" dirty="0"/>
              <a:t> Notebook in </a:t>
            </a:r>
            <a:r>
              <a:rPr kumimoji="1" lang="en-US" altLang="ko-KR" dirty="0" err="1"/>
              <a:t>Colab</a:t>
            </a:r>
            <a:r>
              <a:rPr kumimoji="1" lang="en-US" altLang="ko-KR" dirty="0"/>
              <a:t>, WEB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요구 사항</a:t>
            </a:r>
            <a:r>
              <a:rPr kumimoji="1" lang="en-US" altLang="ko-KR" b="1" dirty="0"/>
              <a:t>]</a:t>
            </a:r>
          </a:p>
          <a:p>
            <a:pPr lvl="1"/>
            <a:r>
              <a:rPr kumimoji="1" lang="en-US" altLang="ko-KR" dirty="0"/>
              <a:t>[</a:t>
            </a:r>
            <a:r>
              <a:rPr kumimoji="1" lang="ko-KR" altLang="en-US" dirty="0"/>
              <a:t>필수</a:t>
            </a:r>
            <a:r>
              <a:rPr kumimoji="1" lang="en-US" altLang="ko-KR" dirty="0"/>
              <a:t>] Google address</a:t>
            </a:r>
          </a:p>
          <a:p>
            <a:pPr lvl="1"/>
            <a:r>
              <a:rPr kumimoji="1" lang="en-US" altLang="ko-KR" dirty="0"/>
              <a:t>[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] Python, Linux</a:t>
            </a:r>
          </a:p>
          <a:p>
            <a:pPr marL="324000" lvl="1" indent="0">
              <a:buNone/>
            </a:pPr>
            <a:endParaRPr kumimoji="1" lang="en-US" altLang="ko-KR" dirty="0"/>
          </a:p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강의 자료</a:t>
            </a:r>
            <a:r>
              <a:rPr kumimoji="1" lang="en-US" altLang="ko-KR" b="1" dirty="0"/>
              <a:t>]</a:t>
            </a:r>
          </a:p>
          <a:p>
            <a:pPr lvl="1"/>
            <a:r>
              <a:rPr kumimoji="1" lang="en-US" altLang="ko-KR" dirty="0"/>
              <a:t>https://drive.google.com/drive/folders/1_BVon7L57EjSY48HKV2teV0dgfb0df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6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F9DC6-AE4B-0C3B-1370-F226378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데이터 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E5AD1-935C-33AC-BB56-351A4F82B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Chapter 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6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B990D-502C-39A8-598F-BB63379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위성영상 데이터 종류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304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Sensor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EO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SAR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Data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TIF &amp; TIFF</a:t>
            </a:r>
            <a:r>
              <a:rPr lang="en-US" altLang="ko-K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JP2</a:t>
            </a:r>
            <a:r>
              <a:rPr lang="en-US" altLang="ko-K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HDF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NC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8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AC6B-C8A7-8905-2494-43793274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68D2F-76FF-D224-FD6E-0BD51DFC9B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192" y="1458096"/>
            <a:ext cx="3525859" cy="47326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Sensor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EO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/>
              </a:rPr>
              <a:t>E</a:t>
            </a:r>
            <a:r>
              <a:rPr lang="en-US" altLang="ko-KR" dirty="0" err="1">
                <a:effectLst/>
              </a:rPr>
              <a:t>letro</a:t>
            </a:r>
            <a:r>
              <a:rPr lang="en-US" altLang="ko-KR" dirty="0">
                <a:effectLst/>
              </a:rPr>
              <a:t>-</a:t>
            </a:r>
            <a:r>
              <a:rPr lang="en-US" altLang="ko-KR" b="1" dirty="0">
                <a:effectLst/>
              </a:rPr>
              <a:t>O</a:t>
            </a:r>
            <a:r>
              <a:rPr lang="en-US" altLang="ko-KR" dirty="0">
                <a:effectLst/>
              </a:rPr>
              <a:t>ptica</a:t>
            </a:r>
            <a:r>
              <a:rPr lang="en-US" altLang="ko-KR" b="1" dirty="0">
                <a:effectLst/>
              </a:rPr>
              <a:t>l </a:t>
            </a:r>
            <a:r>
              <a:rPr lang="en-US" altLang="ko-KR" dirty="0">
                <a:effectLst/>
              </a:rPr>
              <a:t>System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사람의 </a:t>
            </a:r>
            <a:r>
              <a:rPr lang="ko-KR" altLang="en-US" b="1" dirty="0">
                <a:effectLst/>
              </a:rPr>
              <a:t>눈으로 관측 가능한 파장대역</a:t>
            </a:r>
            <a:r>
              <a:rPr lang="ko-KR" altLang="en-US" dirty="0"/>
              <a:t>에 대한 영상</a:t>
            </a:r>
            <a:endParaRPr lang="en-US" altLang="ko-KR" b="1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SAR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</a:rPr>
              <a:t>S</a:t>
            </a:r>
            <a:r>
              <a:rPr lang="en-US" altLang="ko-KR" dirty="0">
                <a:effectLst/>
              </a:rPr>
              <a:t>ynthetic</a:t>
            </a:r>
            <a:r>
              <a:rPr lang="en-US" altLang="ko-KR" b="1" dirty="0">
                <a:effectLst/>
              </a:rPr>
              <a:t> A</a:t>
            </a:r>
            <a:r>
              <a:rPr lang="en-US" altLang="ko-KR" dirty="0">
                <a:effectLst/>
              </a:rPr>
              <a:t>perture</a:t>
            </a:r>
            <a:r>
              <a:rPr lang="en-US" altLang="ko-KR" b="1" dirty="0">
                <a:effectLst/>
              </a:rPr>
              <a:t> R</a:t>
            </a:r>
            <a:r>
              <a:rPr lang="en-US" altLang="ko-KR" dirty="0">
                <a:effectLst/>
              </a:rPr>
              <a:t>adar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b="1" dirty="0">
                <a:effectLst/>
              </a:rPr>
              <a:t>마이크로파를 이용해 신호를 송수신</a:t>
            </a:r>
            <a:r>
              <a:rPr lang="ko-KR" altLang="en-US" dirty="0"/>
              <a:t>하여 관측 물체의 특성이나 신호의 반사에 의한 특성을 보여주는 </a:t>
            </a:r>
            <a:r>
              <a:rPr lang="ko-KR" altLang="en-US" b="1" dirty="0">
                <a:effectLst/>
              </a:rPr>
              <a:t>진폭</a:t>
            </a:r>
            <a:r>
              <a:rPr lang="ko-KR" altLang="en-US" dirty="0"/>
              <a:t>과 거리 정보를 나타내는 </a:t>
            </a:r>
            <a:r>
              <a:rPr lang="ko-KR" altLang="en-US" b="1" dirty="0">
                <a:effectLst/>
              </a:rPr>
              <a:t>위상</a:t>
            </a:r>
            <a:r>
              <a:rPr lang="ko-KR" altLang="en-US" dirty="0"/>
              <a:t>정보로 기록</a:t>
            </a:r>
            <a:endParaRPr lang="en-US" altLang="ko-KR" dirty="0"/>
          </a:p>
          <a:p>
            <a:pPr marL="3240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FD3C0-1E7E-507E-9A13-35F80A02E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CE805D-C303-A8F7-BA86-5F3C7052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53" y="1551084"/>
            <a:ext cx="7241951" cy="42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29043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분할</Template>
  <TotalTime>1956</TotalTime>
  <Words>756</Words>
  <Application>Microsoft Office PowerPoint</Application>
  <PresentationFormat>와이드스크린</PresentationFormat>
  <Paragraphs>172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Pretendard</vt:lpstr>
      <vt:lpstr>Pretendard Light</vt:lpstr>
      <vt:lpstr>Pretendard SemiBold</vt:lpstr>
      <vt:lpstr>Söhne</vt:lpstr>
      <vt:lpstr>나눔스퀘어</vt:lpstr>
      <vt:lpstr>나눔스퀘어 Bold</vt:lpstr>
      <vt:lpstr>맑은 고딕</vt:lpstr>
      <vt:lpstr>Arial</vt:lpstr>
      <vt:lpstr>Wingdings</vt:lpstr>
      <vt:lpstr>Wingdings 2</vt:lpstr>
      <vt:lpstr>분할</vt:lpstr>
      <vt:lpstr>위성 영상의 이해</vt:lpstr>
      <vt:lpstr>PowerPoint 프레젠테이션</vt:lpstr>
      <vt:lpstr>강사 소개</vt:lpstr>
      <vt:lpstr>강의 목적</vt:lpstr>
      <vt:lpstr>강의 개요</vt:lpstr>
      <vt:lpstr>위성영상 데이터 </vt:lpstr>
      <vt:lpstr>위성영상 데이터 종류</vt:lpstr>
      <vt:lpstr>종류</vt:lpstr>
      <vt:lpstr>종류</vt:lpstr>
      <vt:lpstr>종류</vt:lpstr>
      <vt:lpstr>실습1</vt:lpstr>
      <vt:lpstr>(실습1) Set up practice environment!</vt:lpstr>
      <vt:lpstr>위성영상 메타데이터</vt:lpstr>
      <vt:lpstr>MetaData란?</vt:lpstr>
      <vt:lpstr>MetaData란?</vt:lpstr>
      <vt:lpstr>실습2</vt:lpstr>
      <vt:lpstr>(실습2) Find out MetaData and Fill in the blank!</vt:lpstr>
      <vt:lpstr>위성영상 수집 </vt:lpstr>
      <vt:lpstr>위성영상 유료 수집</vt:lpstr>
      <vt:lpstr>유료 수집</vt:lpstr>
      <vt:lpstr>실습3</vt:lpstr>
      <vt:lpstr>(실습3) Upload the SHP/KML file to the web!</vt:lpstr>
      <vt:lpstr>위성영상 무료 수집</vt:lpstr>
      <vt:lpstr>무료 수집</vt:lpstr>
      <vt:lpstr>실습4</vt:lpstr>
      <vt:lpstr>(실습4) Download open dataset!</vt:lpstr>
      <vt:lpstr>실습5</vt:lpstr>
      <vt:lpstr>위성영상 전시</vt:lpstr>
      <vt:lpstr>위성영상 Tool</vt:lpstr>
      <vt:lpstr>Tool</vt:lpstr>
      <vt:lpstr>실습6</vt:lpstr>
      <vt:lpstr>실습7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입력하세요.</dc:title>
  <dc:creator>Subi Cheon</dc:creator>
  <cp:lastModifiedBy>Hyungkun Bae</cp:lastModifiedBy>
  <cp:revision>169</cp:revision>
  <cp:lastPrinted>2023-01-27T05:14:50Z</cp:lastPrinted>
  <dcterms:created xsi:type="dcterms:W3CDTF">2023-01-26T04:19:15Z</dcterms:created>
  <dcterms:modified xsi:type="dcterms:W3CDTF">2023-04-18T02:30:44Z</dcterms:modified>
</cp:coreProperties>
</file>